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781" r:id="rId1"/>
    <p:sldMasterId id="2147483801" r:id="rId2"/>
  </p:sldMasterIdLst>
  <p:notesMasterIdLst>
    <p:notesMasterId r:id="rId12"/>
  </p:notesMasterIdLst>
  <p:sldIdLst>
    <p:sldId id="278" r:id="rId3"/>
    <p:sldId id="287" r:id="rId4"/>
    <p:sldId id="288" r:id="rId5"/>
    <p:sldId id="289" r:id="rId6"/>
    <p:sldId id="290" r:id="rId7"/>
    <p:sldId id="291" r:id="rId8"/>
    <p:sldId id="292" r:id="rId9"/>
    <p:sldId id="286" r:id="rId10"/>
    <p:sldId id="293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00"/>
    <a:srgbClr val="0000FF"/>
    <a:srgbClr val="FF00FF"/>
    <a:srgbClr val="00FFFF"/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6" autoAdjust="0"/>
    <p:restoredTop sz="88562" autoAdjust="0"/>
  </p:normalViewPr>
  <p:slideViewPr>
    <p:cSldViewPr snapToGrid="0">
      <p:cViewPr>
        <p:scale>
          <a:sx n="90" d="100"/>
          <a:sy n="90" d="100"/>
        </p:scale>
        <p:origin x="252" y="4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4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190975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General</a:t>
            </a:r>
            <a:r>
              <a:rPr lang="en-CA" baseline="0" dirty="0" smtClean="0"/>
              <a:t> point: break down figures a bit more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37340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reorganize this slide!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041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336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594" name="Rectangle 2"/>
          <p:cNvSpPr>
            <a:spLocks noChangeArrowheads="1"/>
          </p:cNvSpPr>
          <p:nvPr/>
        </p:nvSpPr>
        <p:spPr bwMode="auto">
          <a:xfrm>
            <a:off x="0" y="4491039"/>
            <a:ext cx="12192000" cy="811212"/>
          </a:xfrm>
          <a:prstGeom prst="rect">
            <a:avLst/>
          </a:prstGeom>
          <a:solidFill>
            <a:srgbClr val="0062A1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pPr algn="ctr"/>
            <a:endParaRPr lang="en-CA" sz="1867" dirty="0"/>
          </a:p>
        </p:txBody>
      </p:sp>
      <p:sp>
        <p:nvSpPr>
          <p:cNvPr id="12625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04800" y="4598988"/>
            <a:ext cx="11582400" cy="609600"/>
          </a:xfrm>
        </p:spPr>
        <p:txBody>
          <a:bodyPr/>
          <a:lstStyle>
            <a:lvl1pPr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CA" dirty="0"/>
          </a:p>
        </p:txBody>
      </p:sp>
      <p:sp>
        <p:nvSpPr>
          <p:cNvPr id="1262596" name="Rectangle 4"/>
          <p:cNvSpPr>
            <a:spLocks noChangeArrowheads="1"/>
          </p:cNvSpPr>
          <p:nvPr/>
        </p:nvSpPr>
        <p:spPr bwMode="auto">
          <a:xfrm>
            <a:off x="0" y="5291139"/>
            <a:ext cx="12192000" cy="76200"/>
          </a:xfrm>
          <a:prstGeom prst="rect">
            <a:avLst/>
          </a:prstGeom>
          <a:solidFill>
            <a:srgbClr val="839EB3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endParaRPr lang="en-CA" sz="1867" dirty="0"/>
          </a:p>
        </p:txBody>
      </p:sp>
      <p:sp>
        <p:nvSpPr>
          <p:cNvPr id="1262598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016000" y="5706407"/>
            <a:ext cx="8534400" cy="295017"/>
          </a:xfrm>
        </p:spPr>
        <p:txBody>
          <a:bodyPr anchor="ctr">
            <a:spAutoFit/>
          </a:bodyPr>
          <a:lstStyle>
            <a:lvl1pPr marL="0" indent="0">
              <a:buFont typeface="Wingdings" pitchFamily="2" charset="2"/>
              <a:buNone/>
              <a:defRPr sz="1467" b="1"/>
            </a:lvl1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pic>
        <p:nvPicPr>
          <p:cNvPr id="1262600" name="Picture 8" descr="Robarts_2clr_Imagi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0800523" y="6199189"/>
            <a:ext cx="1305099" cy="556953"/>
          </a:xfrm>
          <a:prstGeom prst="rect">
            <a:avLst/>
          </a:prstGeom>
          <a:noFill/>
        </p:spPr>
      </p:pic>
      <p:pic>
        <p:nvPicPr>
          <p:cNvPr id="1262601" name="Picture 9" descr="RRI_Photo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097185" y="285405"/>
            <a:ext cx="5997633" cy="3981796"/>
          </a:xfrm>
          <a:prstGeom prst="rect">
            <a:avLst/>
          </a:prstGeom>
          <a:noFill/>
        </p:spPr>
      </p:pic>
      <p:pic>
        <p:nvPicPr>
          <p:cNvPr id="1262602" name="Picture 10" descr="Schulich_Logo_Vertical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10515601" y="121980"/>
            <a:ext cx="1607657" cy="1478227"/>
          </a:xfrm>
          <a:prstGeom prst="rect">
            <a:avLst/>
          </a:prstGeom>
          <a:noFill/>
        </p:spPr>
      </p:pic>
      <p:pic>
        <p:nvPicPr>
          <p:cNvPr id="2050" name="Picture 2" descr="http://communications.uwo.ca/brandnew/images/logo-stacked2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" y="45784"/>
            <a:ext cx="1412080" cy="163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965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24100" y="6405331"/>
            <a:ext cx="7543800" cy="34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>
              <a:defRPr sz="1600" b="1" i="1">
                <a:latin typeface="AvantGarde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09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82619" y="133349"/>
            <a:ext cx="2882900" cy="611505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29684" y="133349"/>
            <a:ext cx="8449733" cy="61150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24100" y="6405331"/>
            <a:ext cx="7543800" cy="34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>
              <a:defRPr sz="1600" b="1" i="1">
                <a:latin typeface="AvantGarde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372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784" y="133353"/>
            <a:ext cx="10769600" cy="6207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29687" y="838200"/>
            <a:ext cx="5666316" cy="5410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200" y="838200"/>
            <a:ext cx="5666317" cy="5410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24100" y="6405331"/>
            <a:ext cx="7543800" cy="34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>
              <a:defRPr sz="1600" b="1" i="1">
                <a:latin typeface="AvantGarde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0992544" y="6329340"/>
            <a:ext cx="1117600" cy="419133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30035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29693" y="133349"/>
            <a:ext cx="11535833" cy="611505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24100" y="6405331"/>
            <a:ext cx="7543800" cy="34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>
              <a:defRPr sz="1600" b="1" i="1">
                <a:latin typeface="AvantGarde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0992544" y="6329340"/>
            <a:ext cx="1117600" cy="419133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063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24100" y="6405331"/>
            <a:ext cx="7543800" cy="34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>
              <a:defRPr sz="1600" b="1" i="1">
                <a:latin typeface="AvantGarde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0947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24100" y="6405331"/>
            <a:ext cx="7543800" cy="34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>
              <a:defRPr sz="1600" b="1" i="1">
                <a:latin typeface="AvantGarde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9797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784" y="133353"/>
            <a:ext cx="10769600" cy="6207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29687" y="838200"/>
            <a:ext cx="5666316" cy="5410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299200" y="838201"/>
            <a:ext cx="5666317" cy="2628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299200" y="3619501"/>
            <a:ext cx="5666317" cy="2628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2324100" y="6405331"/>
            <a:ext cx="7543800" cy="34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>
              <a:defRPr sz="1600" b="1" i="1">
                <a:latin typeface="AvantGarde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0992544" y="6329340"/>
            <a:ext cx="1117600" cy="419133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4672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784" y="133353"/>
            <a:ext cx="10769600" cy="6207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29687" y="838200"/>
            <a:ext cx="5666316" cy="5410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6299200" y="838200"/>
            <a:ext cx="5666317" cy="541020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CA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24100" y="6405331"/>
            <a:ext cx="7543800" cy="34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>
              <a:defRPr sz="1600" b="1" i="1">
                <a:latin typeface="AvantGarde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0992544" y="6329340"/>
            <a:ext cx="1117600" cy="419133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19767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67784" y="133353"/>
            <a:ext cx="10769600" cy="6207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29687" y="838201"/>
            <a:ext cx="5666316" cy="2628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299200" y="838201"/>
            <a:ext cx="5666317" cy="2628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29687" y="3619501"/>
            <a:ext cx="5666316" cy="2628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9200" y="3619501"/>
            <a:ext cx="5666317" cy="2628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12"/>
          </p:nvPr>
        </p:nvSpPr>
        <p:spPr bwMode="auto">
          <a:xfrm>
            <a:off x="2324100" y="6405331"/>
            <a:ext cx="7543800" cy="34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>
              <a:defRPr sz="1600" b="1" i="1">
                <a:latin typeface="AvantGarde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0992544" y="6329340"/>
            <a:ext cx="1117600" cy="419133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11381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784" y="133353"/>
            <a:ext cx="10769600" cy="6207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9687" y="838200"/>
            <a:ext cx="5666316" cy="5410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299200" y="838201"/>
            <a:ext cx="5666317" cy="2628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299200" y="3619501"/>
            <a:ext cx="5666317" cy="2628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2324100" y="6405331"/>
            <a:ext cx="7543800" cy="34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>
              <a:defRPr sz="1600" b="1" i="1">
                <a:latin typeface="AvantGarde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0992544" y="6329340"/>
            <a:ext cx="1117600" cy="419133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0075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EDFA301-CFFC-4D0C-8319-E30A6DDA8EF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24100" y="6405331"/>
            <a:ext cx="7543800" cy="34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>
              <a:defRPr sz="1333" b="0" i="0">
                <a:latin typeface="Lucida Sans Unicode" charset="0"/>
                <a:ea typeface="Lucida Sans Unicode" charset="0"/>
                <a:cs typeface="Lucida Sans Unicode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014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212BB-2A60-C84A-A853-C1493803936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2020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212BB-2A60-C84A-A853-C1493803936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7595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212BB-2A60-C84A-A853-C1493803936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0583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212BB-2A60-C84A-A853-C1493803936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145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212BB-2A60-C84A-A853-C1493803936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0360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212BB-2A60-C84A-A853-C1493803936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1970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212BB-2A60-C84A-A853-C1493803936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8958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212BB-2A60-C84A-A853-C1493803936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5389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212BB-2A60-C84A-A853-C1493803936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795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1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867"/>
            </a:lvl2pPr>
            <a:lvl3pPr marL="914354" indent="0">
              <a:buNone/>
              <a:defRPr sz="1600"/>
            </a:lvl3pPr>
            <a:lvl4pPr marL="1371532" indent="0">
              <a:buNone/>
              <a:defRPr sz="1467"/>
            </a:lvl4pPr>
            <a:lvl5pPr marL="1828709" indent="0">
              <a:buNone/>
              <a:defRPr sz="1467"/>
            </a:lvl5pPr>
            <a:lvl6pPr marL="2285886" indent="0">
              <a:buNone/>
              <a:defRPr sz="1467"/>
            </a:lvl6pPr>
            <a:lvl7pPr marL="2743062" indent="0">
              <a:buNone/>
              <a:defRPr sz="1467"/>
            </a:lvl7pPr>
            <a:lvl8pPr marL="3200240" indent="0">
              <a:buNone/>
              <a:defRPr sz="1467"/>
            </a:lvl8pPr>
            <a:lvl9pPr marL="3657418" indent="0">
              <a:buNone/>
              <a:defRPr sz="14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24100" y="6405331"/>
            <a:ext cx="7543800" cy="34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>
              <a:defRPr sz="1600" b="1" i="1">
                <a:latin typeface="AvantGarde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107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212BB-2A60-C84A-A853-C1493803936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7298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212BB-2A60-C84A-A853-C1493803936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11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9687" y="838200"/>
            <a:ext cx="5666316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67"/>
            </a:lvl4pPr>
            <a:lvl5pPr>
              <a:defRPr sz="1867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200" y="838200"/>
            <a:ext cx="5666317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67"/>
            </a:lvl4pPr>
            <a:lvl5pPr>
              <a:defRPr sz="1867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24100" y="6405331"/>
            <a:ext cx="7543800" cy="34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>
              <a:defRPr sz="1600" b="1" i="1">
                <a:latin typeface="AvantGarde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1087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67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6" y="1535113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67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6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2"/>
          </p:nvPr>
        </p:nvSpPr>
        <p:spPr bwMode="auto">
          <a:xfrm>
            <a:off x="2324100" y="6405331"/>
            <a:ext cx="7543800" cy="34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>
              <a:defRPr sz="1600" b="1" i="1">
                <a:latin typeface="AvantGarde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568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24100" y="6405331"/>
            <a:ext cx="7543800" cy="34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>
              <a:defRPr sz="1600" b="1" i="1">
                <a:latin typeface="AvantGarde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6963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24100" y="6405331"/>
            <a:ext cx="7543800" cy="34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>
              <a:defRPr sz="1600" b="1" i="1">
                <a:latin typeface="AvantGarde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0960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62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4"/>
            <a:ext cx="4011084" cy="4691063"/>
          </a:xfrm>
        </p:spPr>
        <p:txBody>
          <a:bodyPr/>
          <a:lstStyle>
            <a:lvl1pPr marL="0" indent="0">
              <a:buNone/>
              <a:defRPr sz="1467"/>
            </a:lvl1pPr>
            <a:lvl2pPr marL="457178" indent="0">
              <a:buNone/>
              <a:defRPr sz="1200"/>
            </a:lvl2pPr>
            <a:lvl3pPr marL="914354" indent="0">
              <a:buNone/>
              <a:defRPr sz="1067"/>
            </a:lvl3pPr>
            <a:lvl4pPr marL="1371532" indent="0">
              <a:buNone/>
              <a:defRPr sz="933"/>
            </a:lvl4pPr>
            <a:lvl5pPr marL="1828709" indent="0">
              <a:buNone/>
              <a:defRPr sz="933"/>
            </a:lvl5pPr>
            <a:lvl6pPr marL="2285886" indent="0">
              <a:buNone/>
              <a:defRPr sz="933"/>
            </a:lvl6pPr>
            <a:lvl7pPr marL="2743062" indent="0">
              <a:buNone/>
              <a:defRPr sz="933"/>
            </a:lvl7pPr>
            <a:lvl8pPr marL="3200240" indent="0">
              <a:buNone/>
              <a:defRPr sz="933"/>
            </a:lvl8pPr>
            <a:lvl9pPr marL="3657418" indent="0">
              <a:buNone/>
              <a:defRPr sz="93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24100" y="6405331"/>
            <a:ext cx="7543800" cy="34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>
              <a:defRPr sz="1600" b="1" i="1">
                <a:latin typeface="AvantGarde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824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467"/>
            </a:lvl1pPr>
            <a:lvl2pPr marL="457178" indent="0">
              <a:buNone/>
              <a:defRPr sz="1200"/>
            </a:lvl2pPr>
            <a:lvl3pPr marL="914354" indent="0">
              <a:buNone/>
              <a:defRPr sz="1067"/>
            </a:lvl3pPr>
            <a:lvl4pPr marL="1371532" indent="0">
              <a:buNone/>
              <a:defRPr sz="933"/>
            </a:lvl4pPr>
            <a:lvl5pPr marL="1828709" indent="0">
              <a:buNone/>
              <a:defRPr sz="933"/>
            </a:lvl5pPr>
            <a:lvl6pPr marL="2285886" indent="0">
              <a:buNone/>
              <a:defRPr sz="933"/>
            </a:lvl6pPr>
            <a:lvl7pPr marL="2743062" indent="0">
              <a:buNone/>
              <a:defRPr sz="933"/>
            </a:lvl7pPr>
            <a:lvl8pPr marL="3200240" indent="0">
              <a:buNone/>
              <a:defRPr sz="933"/>
            </a:lvl8pPr>
            <a:lvl9pPr marL="3657418" indent="0">
              <a:buNone/>
              <a:defRPr sz="93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24100" y="6405331"/>
            <a:ext cx="7543800" cy="34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>
              <a:defRPr sz="1600" b="1" i="1">
                <a:latin typeface="AvantGarde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974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570" name="Rectangle 2"/>
          <p:cNvSpPr>
            <a:spLocks noChangeArrowheads="1"/>
          </p:cNvSpPr>
          <p:nvPr/>
        </p:nvSpPr>
        <p:spPr bwMode="auto">
          <a:xfrm>
            <a:off x="0" y="179389"/>
            <a:ext cx="12192000" cy="506412"/>
          </a:xfrm>
          <a:prstGeom prst="rect">
            <a:avLst/>
          </a:prstGeom>
          <a:solidFill>
            <a:srgbClr val="0062A1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endParaRPr lang="en-CA" sz="1867" dirty="0"/>
          </a:p>
        </p:txBody>
      </p:sp>
      <p:sp>
        <p:nvSpPr>
          <p:cNvPr id="126157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67784" y="133353"/>
            <a:ext cx="10769600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CA" dirty="0" smtClean="0"/>
          </a:p>
        </p:txBody>
      </p:sp>
      <p:sp>
        <p:nvSpPr>
          <p:cNvPr id="126157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29693" y="838200"/>
            <a:ext cx="11535833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dirty="0" smtClean="0"/>
          </a:p>
        </p:txBody>
      </p:sp>
      <p:sp>
        <p:nvSpPr>
          <p:cNvPr id="12615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24100" y="6405331"/>
            <a:ext cx="7543800" cy="34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algn="ctr">
              <a:defRPr sz="1333" b="0" i="0">
                <a:latin typeface="Lucida Sans Unicode" charset="0"/>
                <a:ea typeface="Lucida Sans Unicode" charset="0"/>
                <a:cs typeface="Lucida Sans Unicode" charset="0"/>
              </a:defRPr>
            </a:lvl1pPr>
          </a:lstStyle>
          <a:p>
            <a:endParaRPr lang="en-US"/>
          </a:p>
        </p:txBody>
      </p:sp>
      <p:sp>
        <p:nvSpPr>
          <p:cNvPr id="1261575" name="Rectangle 7"/>
          <p:cNvSpPr>
            <a:spLocks noChangeArrowheads="1"/>
          </p:cNvSpPr>
          <p:nvPr/>
        </p:nvSpPr>
        <p:spPr bwMode="auto">
          <a:xfrm>
            <a:off x="0" y="0"/>
            <a:ext cx="12192000" cy="185739"/>
          </a:xfrm>
          <a:prstGeom prst="rect">
            <a:avLst/>
          </a:prstGeom>
          <a:solidFill>
            <a:srgbClr val="00599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endParaRPr lang="en-CA" sz="1867" dirty="0"/>
          </a:p>
        </p:txBody>
      </p:sp>
      <p:sp>
        <p:nvSpPr>
          <p:cNvPr id="1261576" name="Rectangle 8"/>
          <p:cNvSpPr>
            <a:spLocks noChangeArrowheads="1"/>
          </p:cNvSpPr>
          <p:nvPr/>
        </p:nvSpPr>
        <p:spPr bwMode="auto">
          <a:xfrm>
            <a:off x="0" y="685800"/>
            <a:ext cx="12192000" cy="76200"/>
          </a:xfrm>
          <a:prstGeom prst="rect">
            <a:avLst/>
          </a:prstGeom>
          <a:solidFill>
            <a:srgbClr val="839EB3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endParaRPr lang="en-CA" sz="1867" dirty="0"/>
          </a:p>
        </p:txBody>
      </p:sp>
      <p:sp>
        <p:nvSpPr>
          <p:cNvPr id="12615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992544" y="6329340"/>
            <a:ext cx="1117600" cy="419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algn="ctr">
              <a:defRPr sz="2000" b="0">
                <a:latin typeface="+mn-lt"/>
              </a:defRPr>
            </a:lvl1pPr>
          </a:lstStyle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7269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  <p:sldLayoutId id="2147483656" r:id="rId2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Lucida Sans Unicod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Lucida Sans Unicod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Lucida Sans Unicod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Lucida Sans Unicode" pitchFamily="34" charset="0"/>
        </a:defRPr>
      </a:lvl5pPr>
      <a:lvl6pPr marL="457178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Lucida Sans Unicode" pitchFamily="34" charset="0"/>
        </a:defRPr>
      </a:lvl6pPr>
      <a:lvl7pPr marL="914354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Lucida Sans Unicode" pitchFamily="34" charset="0"/>
        </a:defRPr>
      </a:lvl7pPr>
      <a:lvl8pPr marL="1371532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Lucida Sans Unicode" pitchFamily="34" charset="0"/>
        </a:defRPr>
      </a:lvl8pPr>
      <a:lvl9pPr marL="1828709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Lucida Sans Unicode" pitchFamily="34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800">
          <a:solidFill>
            <a:srgbClr val="0062A1"/>
          </a:solidFill>
          <a:latin typeface="+mn-lt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6212BB-2A60-C84A-A853-C1493803936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942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jordandekraker@gmail.com" TargetMode="External"/><Relationship Id="rId2" Type="http://schemas.openxmlformats.org/officeDocument/2006/relationships/hyperlink" Target="https://github.com/jordandekraker/NiftyNet-ImageAugmentation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400" dirty="0" smtClean="0"/>
              <a:t>Image </a:t>
            </a:r>
            <a:r>
              <a:rPr lang="en-US" sz="2400" dirty="0"/>
              <a:t>segmentation with few training samples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using </a:t>
            </a:r>
            <a:r>
              <a:rPr lang="en-US" sz="2400" dirty="0"/>
              <a:t>model-based augmentation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>
          <a:xfrm>
            <a:off x="3156585" y="5544989"/>
            <a:ext cx="5878830" cy="80072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Jordan </a:t>
            </a:r>
            <a:r>
              <a:rPr lang="en-US" dirty="0" err="1" smtClean="0"/>
              <a:t>DeKraker</a:t>
            </a:r>
            <a:endParaRPr lang="en-US" dirty="0"/>
          </a:p>
          <a:p>
            <a:pPr algn="ctr"/>
            <a:r>
              <a:rPr lang="en-US" dirty="0" smtClean="0"/>
              <a:t>Supervisors: Dr. Ali Khan </a:t>
            </a:r>
            <a:r>
              <a:rPr lang="en-US" dirty="0"/>
              <a:t>&amp; </a:t>
            </a:r>
            <a:r>
              <a:rPr lang="en-US" dirty="0" smtClean="0"/>
              <a:t>Dr. Stefan </a:t>
            </a:r>
            <a:r>
              <a:rPr lang="en-US" dirty="0"/>
              <a:t>K</a:t>
            </a:r>
            <a:r>
              <a:rPr lang="az-Cyrl-AZ" dirty="0"/>
              <a:t>ӧ</a:t>
            </a:r>
            <a:r>
              <a:rPr lang="en-US" dirty="0" err="1" smtClean="0"/>
              <a:t>hler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2" y="6225762"/>
            <a:ext cx="1572777" cy="53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51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839"/>
    </mc:Choice>
    <mc:Fallback xmlns="">
      <p:transition spd="slow" advTm="30839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and number of samples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Deep learning generally requires lots of training samples for simple problems, and many more for complex ones</a:t>
            </a:r>
          </a:p>
          <a:p>
            <a:endParaRPr lang="en-US" dirty="0"/>
          </a:p>
          <a:p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NNs will try to ‘cheat’ whenever they can</a:t>
            </a:r>
          </a:p>
          <a:p>
            <a:pPr lvl="2"/>
            <a:r>
              <a:rPr lang="en-US" dirty="0" smtClean="0"/>
              <a:t>e.g. look at a few pixels, if they match ‘input A’ then produce ‘output A’ (1:1 mapping)</a:t>
            </a:r>
          </a:p>
          <a:p>
            <a:pPr lvl="2"/>
            <a:r>
              <a:rPr lang="en-US" dirty="0" smtClean="0"/>
              <a:t>We need to force the network to learn deeper conjunctions of features by ‘swapping out’ features that are </a:t>
            </a:r>
            <a:r>
              <a:rPr lang="en-US" b="1" dirty="0" smtClean="0"/>
              <a:t>interchangeable</a:t>
            </a:r>
          </a:p>
          <a:p>
            <a:pPr lvl="2"/>
            <a:endParaRPr lang="en-US" b="1" dirty="0" smtClean="0"/>
          </a:p>
          <a:p>
            <a:pPr lvl="1"/>
            <a:r>
              <a:rPr lang="en-US" dirty="0" smtClean="0"/>
              <a:t>Having many samples means its easier to </a:t>
            </a:r>
          </a:p>
          <a:p>
            <a:pPr lvl="2"/>
            <a:r>
              <a:rPr lang="en-US" dirty="0" smtClean="0"/>
              <a:t>detect regularities between higher-level ‘conjunctions’ of features</a:t>
            </a:r>
            <a:endParaRPr lang="en-US" dirty="0"/>
          </a:p>
          <a:p>
            <a:pPr marL="914353" lvl="2" indent="0">
              <a:buNone/>
            </a:pPr>
            <a:r>
              <a:rPr lang="en-US" dirty="0" smtClean="0"/>
              <a:t>	than it is to </a:t>
            </a:r>
          </a:p>
          <a:p>
            <a:pPr lvl="2"/>
            <a:r>
              <a:rPr lang="en-US" dirty="0" smtClean="0"/>
              <a:t>match every low level feature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DFA301-CFFC-4D0C-8319-E30A6DDA8EF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94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mean by ‘higher level’ features?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2819" y="838200"/>
            <a:ext cx="5362707" cy="5410200"/>
          </a:xfrm>
        </p:spPr>
        <p:txBody>
          <a:bodyPr/>
          <a:lstStyle/>
          <a:p>
            <a:r>
              <a:rPr lang="en-US" dirty="0" smtClean="0"/>
              <a:t>Higher-level features can arise even when lower-level features are interchanged</a:t>
            </a:r>
          </a:p>
          <a:p>
            <a:pPr lvl="1"/>
            <a:r>
              <a:rPr lang="en-US" dirty="0" smtClean="0"/>
              <a:t>They don’t depend on specific pixels, or specific locations of edges, but rather the conjunction of many features</a:t>
            </a:r>
          </a:p>
          <a:p>
            <a:pPr lvl="1"/>
            <a:r>
              <a:rPr lang="en-US" dirty="0" smtClean="0"/>
              <a:t>‘Gestalt’</a:t>
            </a:r>
          </a:p>
          <a:p>
            <a:pPr lvl="1"/>
            <a:r>
              <a:rPr lang="en-US" dirty="0" smtClean="0"/>
              <a:t>Multiply realizable 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DFA301-CFFC-4D0C-8319-E30A6DDA8EFC}" type="slidenum">
              <a:rPr lang="en-US" smtClean="0"/>
              <a:t>3</a:t>
            </a:fld>
            <a:endParaRPr lang="en-US"/>
          </a:p>
        </p:txBody>
      </p:sp>
      <p:pic>
        <p:nvPicPr>
          <p:cNvPr id="5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6393" y="1133475"/>
            <a:ext cx="5867400" cy="481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6435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data augmentation 101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Augmentation changes pixel values without changing their higher-level features</a:t>
            </a:r>
          </a:p>
          <a:p>
            <a:pPr lvl="1"/>
            <a:r>
              <a:rPr lang="en-US" dirty="0" smtClean="0"/>
              <a:t>E.g. random shifts, scales, rotations, flips, noise, diffeomorphisms</a:t>
            </a:r>
          </a:p>
          <a:p>
            <a:endParaRPr lang="en-US" dirty="0" smtClean="0"/>
          </a:p>
          <a:p>
            <a:r>
              <a:rPr lang="en-US" dirty="0" smtClean="0"/>
              <a:t>There is an infinite space </a:t>
            </a:r>
            <a:br>
              <a:rPr lang="en-US" dirty="0" smtClean="0"/>
            </a:br>
            <a:r>
              <a:rPr lang="en-US" dirty="0" smtClean="0"/>
              <a:t>of possible augmentations</a:t>
            </a:r>
          </a:p>
          <a:p>
            <a:endParaRPr lang="en-US" dirty="0" smtClean="0"/>
          </a:p>
          <a:p>
            <a:r>
              <a:rPr lang="en-US" dirty="0" smtClean="0"/>
              <a:t>However, augmentations</a:t>
            </a:r>
            <a:br>
              <a:rPr lang="en-US" dirty="0" smtClean="0"/>
            </a:br>
            <a:r>
              <a:rPr lang="en-US" dirty="0" smtClean="0"/>
              <a:t>need to be constrained:</a:t>
            </a:r>
          </a:p>
          <a:p>
            <a:pPr lvl="1"/>
            <a:r>
              <a:rPr lang="en-US" dirty="0" smtClean="0"/>
              <a:t>Interchangeable </a:t>
            </a:r>
            <a:br>
              <a:rPr lang="en-US" dirty="0" smtClean="0"/>
            </a:br>
            <a:r>
              <a:rPr lang="en-US" dirty="0" smtClean="0"/>
              <a:t>(E.g. 180</a:t>
            </a:r>
            <a:r>
              <a:rPr lang="en-US" baseline="30000" dirty="0"/>
              <a:t>0</a:t>
            </a:r>
            <a:r>
              <a:rPr lang="en-US" dirty="0" smtClean="0"/>
              <a:t> rotation 6</a:t>
            </a:r>
            <a:r>
              <a:rPr lang="en-US" dirty="0" smtClean="0">
                <a:sym typeface="Wingdings" panose="05000000000000000000" pitchFamily="2" charset="2"/>
              </a:rPr>
              <a:t>9)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Realistic (not helpful if never </a:t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encountered in test datasets)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DFA301-CFFC-4D0C-8319-E30A6DDA8EFC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39761"/>
          <a:stretch/>
        </p:blipFill>
        <p:spPr>
          <a:xfrm>
            <a:off x="5533168" y="2738934"/>
            <a:ext cx="6294135" cy="2625333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 bwMode="auto">
          <a:xfrm rot="16200000">
            <a:off x="4290238" y="-332736"/>
            <a:ext cx="151053" cy="5048272"/>
          </a:xfrm>
          <a:prstGeom prst="lef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44201" y="2266927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Affine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485320" y="5827205"/>
            <a:ext cx="3717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Also note: affine &amp; noise only get you so far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03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DFA301-CFFC-4D0C-8319-E30A6DDA8EFC}" type="slidenum">
              <a:rPr lang="en-US" smtClean="0"/>
              <a:t>5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162" t="15049" r="64444" b="66020"/>
          <a:stretch/>
        </p:blipFill>
        <p:spPr>
          <a:xfrm>
            <a:off x="467784" y="133353"/>
            <a:ext cx="10149132" cy="2537506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429693" y="2785730"/>
            <a:ext cx="11535833" cy="3462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800">
                <a:solidFill>
                  <a:srgbClr val="0062A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smtClean="0"/>
              <a:t>The basic idea: apply </a:t>
            </a:r>
            <a:r>
              <a:rPr lang="en-US" b="1" dirty="0" smtClean="0"/>
              <a:t>realistic</a:t>
            </a:r>
            <a:r>
              <a:rPr lang="en-US" dirty="0" smtClean="0"/>
              <a:t> augmentations</a:t>
            </a:r>
          </a:p>
          <a:p>
            <a:endParaRPr lang="en-US" dirty="0" smtClean="0"/>
          </a:p>
          <a:p>
            <a:r>
              <a:rPr lang="en-US" dirty="0" smtClean="0"/>
              <a:t>How can we generate a realistic diffeomorphisms of an MRI image?</a:t>
            </a:r>
          </a:p>
          <a:p>
            <a:pPr lvl="1"/>
            <a:r>
              <a:rPr lang="en-US" dirty="0" smtClean="0"/>
              <a:t>Diffeomorphic registration to another MRI image!</a:t>
            </a:r>
          </a:p>
        </p:txBody>
      </p:sp>
    </p:spTree>
    <p:extLst>
      <p:ext uri="{BB962C8B-B14F-4D97-AF65-F5344CB8AC3E}">
        <p14:creationId xmlns:p14="http://schemas.microsoft.com/office/powerpoint/2010/main" val="280743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a diffeomorphic registration: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63" y="4174678"/>
            <a:ext cx="3079781" cy="249920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DFA301-CFFC-4D0C-8319-E30A6DDA8EFC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943" y="1214770"/>
            <a:ext cx="3079781" cy="24992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63" y="1214770"/>
            <a:ext cx="2930101" cy="24992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3617" y="922938"/>
            <a:ext cx="4131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Image1 (straight label; image fades out at bottom)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57352" y="906993"/>
            <a:ext cx="5186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Image2 (wriggly label; good image contrast even at the bottom)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3617" y="3899078"/>
            <a:ext cx="4261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Image1r2 (wriggly label; image fades out at bottom)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57352" y="3899078"/>
            <a:ext cx="5373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Image2r1 (straight label; </a:t>
            </a:r>
            <a:r>
              <a:rPr lang="en-US" dirty="0"/>
              <a:t>good image contrast even at the bottom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943" y="4174678"/>
            <a:ext cx="2928487" cy="249782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250326" y="5369442"/>
            <a:ext cx="23604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Fully crossed, N images become N*N images</a:t>
            </a:r>
          </a:p>
          <a:p>
            <a:r>
              <a:rPr lang="en-US" dirty="0" smtClean="0"/>
              <a:t>(but requires N*(N-1)/2 invertible registrations)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99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to consider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694" y="838200"/>
            <a:ext cx="11316182" cy="5410200"/>
          </a:xfrm>
        </p:spPr>
        <p:txBody>
          <a:bodyPr/>
          <a:lstStyle/>
          <a:p>
            <a:r>
              <a:rPr lang="en-US" sz="2000" dirty="0"/>
              <a:t>M</a:t>
            </a:r>
            <a:r>
              <a:rPr lang="en-US" sz="2000" dirty="0" smtClean="0"/>
              <a:t>y diffeomorphic registrations were done on </a:t>
            </a:r>
            <a:r>
              <a:rPr lang="en-US" sz="2000" dirty="0" err="1" smtClean="0"/>
              <a:t>labelmaps</a:t>
            </a:r>
            <a:r>
              <a:rPr lang="en-US" sz="2000" dirty="0" smtClean="0"/>
              <a:t>, and those registrations were then applied to underlying images</a:t>
            </a:r>
          </a:p>
          <a:p>
            <a:pPr lvl="1"/>
            <a:r>
              <a:rPr lang="en-US" sz="1800" dirty="0" smtClean="0"/>
              <a:t>This method can also be applied to image classification (registration of images within a class rather than </a:t>
            </a:r>
            <a:r>
              <a:rPr lang="en-US" sz="1800" dirty="0" err="1" smtClean="0"/>
              <a:t>labelmaps</a:t>
            </a:r>
            <a:r>
              <a:rPr lang="en-US" sz="1800" dirty="0" smtClean="0"/>
              <a:t>)</a:t>
            </a:r>
          </a:p>
          <a:p>
            <a:pPr lvl="1"/>
            <a:r>
              <a:rPr lang="en-US" sz="1800" dirty="0" smtClean="0"/>
              <a:t>Test data should still be completely independent</a:t>
            </a:r>
          </a:p>
          <a:p>
            <a:endParaRPr lang="en-US" sz="2200" dirty="0" smtClean="0"/>
          </a:p>
          <a:p>
            <a:r>
              <a:rPr lang="en-US" sz="2200" dirty="0" smtClean="0"/>
              <a:t>HOWERVER some images types should not be registered (e.g. discontinuous labels)</a:t>
            </a:r>
          </a:p>
          <a:p>
            <a:endParaRPr lang="en-US" sz="2200" dirty="0"/>
          </a:p>
          <a:p>
            <a:r>
              <a:rPr lang="en-US" sz="2200" dirty="0" smtClean="0"/>
              <a:t>Registrations can be interpolated or</a:t>
            </a:r>
            <a:br>
              <a:rPr lang="en-US" sz="2200" dirty="0" smtClean="0"/>
            </a:br>
            <a:r>
              <a:rPr lang="en-US" sz="2200" dirty="0" smtClean="0"/>
              <a:t>extrapolated for infinite augmentation.</a:t>
            </a:r>
            <a:br>
              <a:rPr lang="en-US" sz="2200" dirty="0" smtClean="0"/>
            </a:br>
            <a:r>
              <a:rPr lang="en-US" sz="2200" dirty="0" smtClean="0"/>
              <a:t>HOWEVER all relevant image features</a:t>
            </a:r>
            <a:br>
              <a:rPr lang="en-US" sz="2200" dirty="0" smtClean="0"/>
            </a:br>
            <a:r>
              <a:rPr lang="en-US" sz="2200" dirty="0" smtClean="0"/>
              <a:t>should still be included in training </a:t>
            </a:r>
          </a:p>
          <a:p>
            <a:pPr lvl="1"/>
            <a:r>
              <a:rPr lang="en-US" sz="1800" dirty="0" smtClean="0"/>
              <a:t>(i.e. we can recombine but not create features)</a:t>
            </a:r>
          </a:p>
          <a:p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DFA301-CFFC-4D0C-8319-E30A6DDA8EFC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736" y="3543300"/>
            <a:ext cx="4909140" cy="245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6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project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0992544" y="6030283"/>
            <a:ext cx="1117600" cy="419133"/>
          </a:xfr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2937" y="1087212"/>
            <a:ext cx="24577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Available 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N=19, 3T MRI (HCP)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N=24</a:t>
            </a:r>
            <a:r>
              <a:rPr lang="en-US" dirty="0" smtClean="0"/>
              <a:t>, 7T MRI (UWO)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N=26</a:t>
            </a:r>
            <a:r>
              <a:rPr lang="en-US" dirty="0" smtClean="0"/>
              <a:t>, 9.4T MRI (</a:t>
            </a:r>
            <a:r>
              <a:rPr lang="en-US" dirty="0" err="1" smtClean="0"/>
              <a:t>UPenn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301296" y="1087212"/>
            <a:ext cx="7520491" cy="1880032"/>
            <a:chOff x="4301296" y="1087212"/>
            <a:chExt cx="7520491" cy="188003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7162" t="15049" r="64444" b="66020"/>
            <a:stretch/>
          </p:blipFill>
          <p:spPr>
            <a:xfrm>
              <a:off x="4301296" y="1391103"/>
              <a:ext cx="5031456" cy="125786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301296" y="1087212"/>
              <a:ext cx="1672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Augmentation:</a:t>
              </a:r>
              <a:endParaRPr lang="en-US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4709" y="1228384"/>
              <a:ext cx="1907078" cy="1479336"/>
            </a:xfrm>
            <a:prstGeom prst="rect">
              <a:avLst/>
            </a:prstGeom>
          </p:spPr>
        </p:pic>
        <p:sp>
          <p:nvSpPr>
            <p:cNvPr id="10" name="Plus 9"/>
            <p:cNvSpPr/>
            <p:nvPr/>
          </p:nvSpPr>
          <p:spPr bwMode="auto">
            <a:xfrm>
              <a:off x="9386334" y="1766884"/>
              <a:ext cx="390144" cy="402336"/>
            </a:xfrm>
            <a:prstGeom prst="mathPlus">
              <a:avLst/>
            </a:prstGeom>
            <a:solidFill>
              <a:srgbClr val="0062A1"/>
            </a:solidFill>
            <a:ln w="12700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3200" dirty="0" smtClean="0">
                <a:solidFill>
                  <a:schemeClr val="bg1"/>
                </a:solidFill>
                <a:latin typeface="Lucida Sans Unicode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844690" y="2659467"/>
              <a:ext cx="15247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N=65 </a:t>
              </a:r>
              <a:r>
                <a:rPr lang="en-US" dirty="0" smtClean="0">
                  <a:sym typeface="Wingdings" panose="05000000000000000000" pitchFamily="2" charset="2"/>
                </a:rPr>
                <a:t> </a:t>
              </a:r>
              <a:r>
                <a:rPr lang="en-US" dirty="0" smtClean="0">
                  <a:sym typeface="Wingdings" panose="05000000000000000000" pitchFamily="2" charset="2"/>
                </a:rPr>
                <a:t>N=4225</a:t>
              </a:r>
              <a:endParaRPr lang="en-US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56391" y="3119151"/>
            <a:ext cx="3882794" cy="3637534"/>
            <a:chOff x="311467" y="3391055"/>
            <a:chExt cx="3882794" cy="363753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627" y="5506221"/>
              <a:ext cx="2351393" cy="138930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11467" y="3391055"/>
              <a:ext cx="3882794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Training:</a:t>
              </a:r>
              <a:endParaRPr lang="en-US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0.7 training; 0.2 validation; 0.1 </a:t>
              </a:r>
              <a:r>
                <a:rPr lang="en-US" dirty="0" smtClean="0"/>
                <a:t>test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Model is like a CNN + residual connections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7024" y="6720812"/>
              <a:ext cx="18870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http://www.niftynet.io/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01836" y="4191274"/>
              <a:ext cx="3460680" cy="138592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5000526" y="3119151"/>
            <a:ext cx="6779800" cy="3703238"/>
            <a:chOff x="5000526" y="3119151"/>
            <a:chExt cx="6779800" cy="3703238"/>
          </a:xfrm>
        </p:grpSpPr>
        <p:grpSp>
          <p:nvGrpSpPr>
            <p:cNvPr id="20" name="Group 19"/>
            <p:cNvGrpSpPr/>
            <p:nvPr/>
          </p:nvGrpSpPr>
          <p:grpSpPr>
            <a:xfrm>
              <a:off x="5000526" y="3119151"/>
              <a:ext cx="6779800" cy="2870434"/>
              <a:chOff x="5041987" y="3391055"/>
              <a:chExt cx="6779800" cy="2870434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0" t="3865" r="116" b="71"/>
              <a:stretch/>
            </p:blipFill>
            <p:spPr>
              <a:xfrm>
                <a:off x="5041987" y="3755017"/>
                <a:ext cx="6779800" cy="2506472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5041987" y="3391055"/>
                <a:ext cx="21467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/>
                  <a:t>Preliminary results:</a:t>
                </a:r>
                <a:endParaRPr lang="en-US" dirty="0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6586640" y="4997883"/>
              <a:ext cx="2258050" cy="1824506"/>
              <a:chOff x="4791833" y="5096953"/>
              <a:chExt cx="2258050" cy="1824506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91833" y="5227922"/>
                <a:ext cx="2258050" cy="1693537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4967299" y="5096953"/>
                <a:ext cx="117051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Dice scores: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5224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29693" y="838200"/>
            <a:ext cx="11535833" cy="5410200"/>
          </a:xfrm>
          <a:prstGeom prst="rect">
            <a:avLst/>
          </a:prstGeom>
        </p:spPr>
        <p:txBody>
          <a:bodyPr/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800">
                <a:solidFill>
                  <a:srgbClr val="0062A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dirty="0" smtClean="0"/>
              <a:t>Example code, </a:t>
            </a:r>
            <a:r>
              <a:rPr lang="en-US" sz="2000" dirty="0" err="1" smtClean="0"/>
              <a:t>NiftyNet</a:t>
            </a:r>
            <a:r>
              <a:rPr lang="en-US" sz="2000" dirty="0" smtClean="0"/>
              <a:t> </a:t>
            </a:r>
            <a:r>
              <a:rPr lang="en-US" sz="2000" dirty="0" err="1" smtClean="0"/>
              <a:t>config</a:t>
            </a:r>
            <a:r>
              <a:rPr lang="en-US" sz="2000" dirty="0" smtClean="0"/>
              <a:t> file, and these slides can be found here:</a:t>
            </a:r>
          </a:p>
          <a:p>
            <a:pPr lvl="1"/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github.com/jordandekraker/NiftyNet-ImageAugmentation</a:t>
            </a:r>
            <a:endParaRPr lang="en-US" sz="1600" dirty="0"/>
          </a:p>
          <a:p>
            <a:endParaRPr lang="en-US" sz="2000" dirty="0" smtClean="0"/>
          </a:p>
          <a:p>
            <a:r>
              <a:rPr lang="en-US" sz="2000" dirty="0" smtClean="0"/>
              <a:t>Stick around if you’d like visualizations of the data, live demos, or a walkthrough of my code</a:t>
            </a:r>
          </a:p>
          <a:p>
            <a:pPr lvl="1"/>
            <a:r>
              <a:rPr lang="en-US" sz="1600" dirty="0" smtClean="0"/>
              <a:t>I’m also happy to help you get coding</a:t>
            </a:r>
            <a:endParaRPr lang="en-US" sz="1600" dirty="0"/>
          </a:p>
          <a:p>
            <a:endParaRPr lang="en-US" sz="2000" dirty="0"/>
          </a:p>
          <a:p>
            <a:r>
              <a:rPr lang="en-US" sz="2000" dirty="0" smtClean="0"/>
              <a:t>Come talk to me! </a:t>
            </a:r>
          </a:p>
          <a:p>
            <a:pPr lvl="1"/>
            <a:r>
              <a:rPr lang="en-US" sz="1600" dirty="0" smtClean="0">
                <a:hlinkClick r:id="rId3"/>
              </a:rPr>
              <a:t>jordandekraker@gmail.com</a:t>
            </a:r>
            <a:endParaRPr lang="en-US" sz="1600" dirty="0" smtClean="0"/>
          </a:p>
          <a:p>
            <a:pPr lvl="1"/>
            <a:r>
              <a:rPr lang="en-US" sz="1600" dirty="0" smtClean="0"/>
              <a:t>Khan lab area in RRI &amp; WIRB</a:t>
            </a:r>
          </a:p>
          <a:p>
            <a:endParaRPr lang="en-US" sz="2000" dirty="0" smtClean="0"/>
          </a:p>
          <a:p>
            <a:r>
              <a:rPr lang="en-US" sz="2000" dirty="0" smtClean="0"/>
              <a:t>This pipeline could be further optimized and tested, or integrated into core </a:t>
            </a:r>
            <a:r>
              <a:rPr lang="en-US" sz="2000" dirty="0" err="1" smtClean="0"/>
              <a:t>NiftyNet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157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obarts">
  <a:themeElements>
    <a:clrScheme name="">
      <a:dk1>
        <a:srgbClr val="5F5F5F"/>
      </a:dk1>
      <a:lt1>
        <a:srgbClr val="FFFFFF"/>
      </a:lt1>
      <a:dk2>
        <a:srgbClr val="6699FF"/>
      </a:dk2>
      <a:lt2>
        <a:srgbClr val="333333"/>
      </a:lt2>
      <a:accent1>
        <a:srgbClr val="99CCFF"/>
      </a:accent1>
      <a:accent2>
        <a:srgbClr val="808080"/>
      </a:accent2>
      <a:accent3>
        <a:srgbClr val="FFFFFF"/>
      </a:accent3>
      <a:accent4>
        <a:srgbClr val="505050"/>
      </a:accent4>
      <a:accent5>
        <a:srgbClr val="CAE2FF"/>
      </a:accent5>
      <a:accent6>
        <a:srgbClr val="737373"/>
      </a:accent6>
      <a:hlink>
        <a:srgbClr val="4D4D4D"/>
      </a:hlink>
      <a:folHlink>
        <a:srgbClr val="EAEAEA"/>
      </a:folHlink>
    </a:clrScheme>
    <a:fontScheme name="RRI_Template_CL_1">
      <a:majorFont>
        <a:latin typeface="Lucida Sans Unicode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62A1"/>
        </a:solidFill>
        <a:ln w="12700" cap="flat" cmpd="sng" algn="ctr">
          <a:solidFill>
            <a:schemeClr val="tx1">
              <a:lumMod val="50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3200" dirty="0" smtClean="0">
            <a:solidFill>
              <a:schemeClr val="bg1"/>
            </a:solidFill>
            <a:latin typeface="Lucida Sans Unicode" pitchFamily="34" charset="0"/>
          </a:defRPr>
        </a:defPPr>
      </a:lst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RRI_Template_CL_1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RI_Template_CL_1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RI_Template_CL_1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RI_Template_CL_1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RI_Template_CL_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RI_Template_CL_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RI_Template_CL_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Robarts" id="{9CA9A51E-9E9A-4FBB-A1D0-F58E8C7CA75B}" vid="{D191F757-8E9B-4C85-81A6-A17D1CC891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Robarts</Template>
  <TotalTime>12376</TotalTime>
  <Words>530</Words>
  <Application>Microsoft Office PowerPoint</Application>
  <PresentationFormat>Widescreen</PresentationFormat>
  <Paragraphs>86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AvantGarde</vt:lpstr>
      <vt:lpstr>Calibri</vt:lpstr>
      <vt:lpstr>Calibri Light</vt:lpstr>
      <vt:lpstr>Lucida Sans Unicode</vt:lpstr>
      <vt:lpstr>Tahoma</vt:lpstr>
      <vt:lpstr>Wingdings</vt:lpstr>
      <vt:lpstr>Robarts</vt:lpstr>
      <vt:lpstr>Office Theme</vt:lpstr>
      <vt:lpstr>Image segmentation with few training samples  using model-based augmentation</vt:lpstr>
      <vt:lpstr>Deep learning and number of samples</vt:lpstr>
      <vt:lpstr>What do we mean by ‘higher level’ features?</vt:lpstr>
      <vt:lpstr>Image data augmentation 101</vt:lpstr>
      <vt:lpstr>PowerPoint Presentation</vt:lpstr>
      <vt:lpstr>Example of a diffeomorphic registration:</vt:lpstr>
      <vt:lpstr>Points to consider</vt:lpstr>
      <vt:lpstr>My project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Jordan</dc:creator>
  <cp:lastModifiedBy>Jordan</cp:lastModifiedBy>
  <cp:revision>491</cp:revision>
  <dcterms:modified xsi:type="dcterms:W3CDTF">2019-05-30T14:50:40Z</dcterms:modified>
</cp:coreProperties>
</file>